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4188" r:id="rId5"/>
    <p:sldId id="4171" r:id="rId6"/>
    <p:sldId id="4181" r:id="rId7"/>
    <p:sldId id="4182" r:id="rId8"/>
    <p:sldId id="4193" r:id="rId9"/>
    <p:sldId id="4183" r:id="rId10"/>
    <p:sldId id="4184" r:id="rId11"/>
    <p:sldId id="4194" r:id="rId12"/>
    <p:sldId id="4185" r:id="rId13"/>
    <p:sldId id="4195" r:id="rId14"/>
    <p:sldId id="4186" r:id="rId15"/>
    <p:sldId id="4189" r:id="rId16"/>
    <p:sldId id="4191" r:id="rId17"/>
    <p:sldId id="4192" r:id="rId18"/>
    <p:sldId id="41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8504"/>
    <a:srgbClr val="D0B306"/>
    <a:srgbClr val="FFCC00"/>
    <a:srgbClr val="1D4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AFD09-7A77-529A-12D6-22813958F2DA}" v="341" dt="2023-03-27T21:48:10.444"/>
    <p1510:client id="{556E1669-9F1C-BCD4-8DE8-48DB8FF90A7F}" v="244" dt="2023-03-29T23:42:42.069"/>
    <p1510:client id="{8CC2DCA0-D04F-361C-CB99-31B5E4E88884}" v="148" dt="2023-03-28T15:48:33.541"/>
    <p1510:client id="{A154F007-9F66-43B3-464D-1B64F8D912A7}" v="11" dt="2023-03-27T21:49:42.909"/>
    <p1510:client id="{A2DA8DA1-A045-409F-A399-9C1B9B46FE88}" v="2137" dt="2023-03-28T20:37:01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F21C5-D388-64BE-AE21-6E3928797C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7D681-2F3F-1570-29BF-14AF1472F6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C768-CDF2-48D3-AD55-45B297B1C07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F61F6-CA21-964F-057F-CAF25304C5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C73EC-1F11-34A0-36DE-71F38DCEBB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78279-959B-40E7-AF1C-AA55C9C1A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1EE29-9884-4FA3-B784-0737D8522D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7BA13-B558-4C49-BC8C-CF801E0D7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156791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723529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0773E4D-F817-EDA5-54C2-431A5874E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47" y="469361"/>
            <a:ext cx="5098705" cy="35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4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971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971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45602" y="5486400"/>
            <a:ext cx="259652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7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12192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707" y="5334000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9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12192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57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12192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209802"/>
            <a:ext cx="109728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0361" y="5334000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1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209802"/>
            <a:ext cx="109728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12192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872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6002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8352" y="5327779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6002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12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41165"/>
            <a:ext cx="12192000" cy="5168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en-US" sz="1800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6002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B0839C-A17A-EC86-18F4-0CF9D5AD95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797"/>
          <a:stretch/>
        </p:blipFill>
        <p:spPr bwMode="auto">
          <a:xfrm>
            <a:off x="11399069" y="6401366"/>
            <a:ext cx="715617" cy="3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3C97F24-BFC8-B040-60D5-7FAC715F85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609" y="6401366"/>
            <a:ext cx="943803" cy="3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8A826D8-AF90-0C88-8762-600F81F7E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895" y="6425774"/>
            <a:ext cx="1254402" cy="3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20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6002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690" y="5323114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6002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3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1987" y="609600"/>
            <a:ext cx="584004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5240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048000" y="5943600"/>
            <a:ext cx="1524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5943600"/>
            <a:ext cx="1524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096000" y="5943600"/>
            <a:ext cx="15240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620000" y="5943600"/>
            <a:ext cx="1524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44000" y="5943600"/>
            <a:ext cx="1524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0668000" y="5943600"/>
            <a:ext cx="152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524000" y="5943600"/>
            <a:ext cx="1524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5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5146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1030" y="5346440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8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5146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79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692" y="5327780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9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277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153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969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B051-72C7-4082-88F9-BFF7F24933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42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6002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4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6B7032F-BC51-CA74-D98B-67146CC6E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14" y="5309117"/>
            <a:ext cx="2048608" cy="14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8"/>
            <a:ext cx="121920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12192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4247" y="434975"/>
            <a:ext cx="38933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12192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5146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2369" y="5334000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12192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5146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6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708" y="5374432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6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50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038" y="5349878"/>
            <a:ext cx="19466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2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854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FF3B5E9-165E-2DF7-A9C3-A15963288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05" y="371297"/>
            <a:ext cx="2924353" cy="2924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8101D-7149-AD2A-9614-36C86142D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78178"/>
            <a:ext cx="12192000" cy="1470025"/>
          </a:xfrm>
          <a:solidFill>
            <a:srgbClr val="1D4779"/>
          </a:solidFill>
        </p:spPr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Arkansas’ Journey to Multiple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C7942-614E-5925-E415-0BBFD0E43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10125"/>
            <a:ext cx="121920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Mason Campbell, Arkansas Division of Higher Education (ADHE)</a:t>
            </a:r>
          </a:p>
          <a:p>
            <a:r>
              <a:rPr lang="en-US"/>
              <a:t>Dr. Erin Finzer, University of Arkansas Little Rock (UALR)</a:t>
            </a:r>
          </a:p>
          <a:p>
            <a:r>
              <a:rPr lang="en-US"/>
              <a:t>Tracy Harrell, Arkansas Division of Higher Education (ADHE)</a:t>
            </a:r>
          </a:p>
          <a:p>
            <a:r>
              <a:rPr lang="en-US"/>
              <a:t>Dr. Ricky Tompkins, Arkansas Community Colleges (ACC)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FC920F-236B-2D65-9334-DB7AD111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76" y="467511"/>
            <a:ext cx="2567794" cy="25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6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MMA Predictive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2290-4804-E184-A4F4-62D957E0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42" y="1219199"/>
            <a:ext cx="5097537" cy="5137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CD313-1C85-C8DB-874D-C3278956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48" y="2965593"/>
            <a:ext cx="2814931" cy="16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8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MMA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B57A-CEB2-215B-B916-9E8760DD1D8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2529" y="1158914"/>
            <a:ext cx="11852694" cy="5330663"/>
          </a:xfrm>
        </p:spPr>
        <p:txBody>
          <a:bodyPr/>
          <a:lstStyle/>
          <a:p>
            <a:pPr marL="114300" indent="0" algn="ctr" rtl="0" fontAlgn="base">
              <a:spcBef>
                <a:spcPts val="0"/>
              </a:spcBef>
              <a:buNone/>
            </a:pPr>
            <a:r>
              <a:rPr lang="en-US" sz="2100" b="1">
                <a:solidFill>
                  <a:srgbClr val="242424"/>
                </a:solidFill>
              </a:rPr>
              <a:t>A student who presents a HS GPA of </a:t>
            </a:r>
            <a:r>
              <a:rPr lang="en-US" sz="2100" b="1">
                <a:solidFill>
                  <a:srgbClr val="FF0000"/>
                </a:solidFill>
              </a:rPr>
              <a:t>2.5</a:t>
            </a:r>
            <a:r>
              <a:rPr lang="en-US" sz="2100" b="1">
                <a:solidFill>
                  <a:srgbClr val="242424"/>
                </a:solidFill>
              </a:rPr>
              <a:t> or higher should be considered college-ready and permitted to enroll in college-level Reading, Writing and English courses </a:t>
            </a:r>
            <a:r>
              <a:rPr lang="en-US" sz="2100" b="1" i="1">
                <a:solidFill>
                  <a:srgbClr val="242424"/>
                </a:solidFill>
              </a:rPr>
              <a:t>without</a:t>
            </a:r>
            <a:r>
              <a:rPr lang="en-US" sz="2100" b="1">
                <a:solidFill>
                  <a:srgbClr val="242424"/>
                </a:solidFill>
              </a:rPr>
              <a:t> a developmental prerequisite. </a:t>
            </a:r>
            <a:r>
              <a:rPr lang="en-US" sz="2000" b="1">
                <a:solidFill>
                  <a:srgbClr val="242424"/>
                </a:solidFill>
              </a:rPr>
              <a:t>​</a:t>
            </a:r>
          </a:p>
          <a:p>
            <a:pPr marL="114300" indent="0" rtl="0" fontAlgn="base">
              <a:spcBef>
                <a:spcPts val="0"/>
              </a:spcBef>
              <a:buNone/>
            </a:pPr>
            <a:endParaRPr lang="en-US" sz="2000">
              <a:solidFill>
                <a:srgbClr val="242424"/>
              </a:solidFill>
            </a:endParaRPr>
          </a:p>
          <a:p>
            <a:pPr marL="114300" indent="0" rtl="0" fontAlgn="base">
              <a:spcBef>
                <a:spcPts val="0"/>
              </a:spcBef>
              <a:buNone/>
            </a:pPr>
            <a:endParaRPr lang="en-US" sz="2000">
              <a:solidFill>
                <a:srgbClr val="242424"/>
              </a:solidFill>
            </a:endParaRPr>
          </a:p>
          <a:p>
            <a:pPr marL="114300" indent="0" rtl="0" fontAlgn="base">
              <a:spcBef>
                <a:spcPts val="0"/>
              </a:spcBef>
              <a:buNone/>
            </a:pPr>
            <a:endParaRPr lang="en-US" sz="20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 b="0" u="none" strike="noStrike">
              <a:solidFill>
                <a:srgbClr val="242424"/>
              </a:solidFill>
              <a:effectLst/>
            </a:endParaRPr>
          </a:p>
          <a:p>
            <a:pPr marL="571500" lvl="1" indent="0" fontAlgn="base">
              <a:spcBef>
                <a:spcPts val="0"/>
              </a:spcBef>
              <a:buNone/>
            </a:pPr>
            <a:endParaRPr lang="en-US" sz="1800">
              <a:solidFill>
                <a:srgbClr val="242424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B68F4775-73CA-33FD-9D30-21179D0BE5E3}"/>
              </a:ext>
            </a:extLst>
          </p:cNvPr>
          <p:cNvSpPr/>
          <p:nvPr/>
        </p:nvSpPr>
        <p:spPr>
          <a:xfrm rot="10800000">
            <a:off x="899610" y="2073380"/>
            <a:ext cx="10484529" cy="5859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7A04C59-81C3-9A5F-DF5C-5A3072ABC7C4}"/>
              </a:ext>
            </a:extLst>
          </p:cNvPr>
          <p:cNvSpPr/>
          <p:nvPr/>
        </p:nvSpPr>
        <p:spPr>
          <a:xfrm>
            <a:off x="899611" y="2080041"/>
            <a:ext cx="585927" cy="577048"/>
          </a:xfrm>
          <a:prstGeom prst="flowChartConnector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7BCDC-199B-DD6C-A7B8-19EA5E0C72FD}"/>
              </a:ext>
            </a:extLst>
          </p:cNvPr>
          <p:cNvSpPr txBox="1"/>
          <p:nvPr/>
        </p:nvSpPr>
        <p:spPr>
          <a:xfrm>
            <a:off x="1600947" y="2181679"/>
            <a:ext cx="948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fontAlgn="base">
              <a:spcBef>
                <a:spcPts val="0"/>
              </a:spcBef>
            </a:pPr>
            <a:r>
              <a:rPr lang="en-US" sz="1800">
                <a:solidFill>
                  <a:srgbClr val="242424"/>
                </a:solidFill>
              </a:rPr>
              <a:t>Lower minimum HS GPA score(s) for placement into developmental courses are allowed.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2B37861-F58F-1F8F-3CF7-59FD01A29960}"/>
              </a:ext>
            </a:extLst>
          </p:cNvPr>
          <p:cNvSpPr/>
          <p:nvPr/>
        </p:nvSpPr>
        <p:spPr>
          <a:xfrm rot="10800000">
            <a:off x="902564" y="2785842"/>
            <a:ext cx="10484529" cy="5859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ED7B242-7EBF-1CE3-B89C-27254BB64190}"/>
              </a:ext>
            </a:extLst>
          </p:cNvPr>
          <p:cNvSpPr/>
          <p:nvPr/>
        </p:nvSpPr>
        <p:spPr>
          <a:xfrm>
            <a:off x="902564" y="2787388"/>
            <a:ext cx="585927" cy="577048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44FE0-94BB-C50D-F846-EECF97C28D4B}"/>
              </a:ext>
            </a:extLst>
          </p:cNvPr>
          <p:cNvSpPr txBox="1"/>
          <p:nvPr/>
        </p:nvSpPr>
        <p:spPr>
          <a:xfrm>
            <a:off x="1606856" y="2787388"/>
            <a:ext cx="948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fontAlgn="base"/>
            <a:r>
              <a:rPr lang="en-US" sz="1800">
                <a:solidFill>
                  <a:srgbClr val="242424"/>
                </a:solidFill>
              </a:rPr>
              <a:t>A college or university may also establish different prerequisites for placement into higher-level courses.​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B49C815C-B004-42DF-5458-657A5019BDD1}"/>
              </a:ext>
            </a:extLst>
          </p:cNvPr>
          <p:cNvSpPr/>
          <p:nvPr/>
        </p:nvSpPr>
        <p:spPr>
          <a:xfrm rot="10800000">
            <a:off x="902564" y="3498370"/>
            <a:ext cx="10484529" cy="5859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6546D1A-912B-4BD7-5835-D9A32B75DBBC}"/>
              </a:ext>
            </a:extLst>
          </p:cNvPr>
          <p:cNvSpPr/>
          <p:nvPr/>
        </p:nvSpPr>
        <p:spPr>
          <a:xfrm>
            <a:off x="902564" y="3499916"/>
            <a:ext cx="585927" cy="577048"/>
          </a:xfrm>
          <a:prstGeom prst="flowChartConnector">
            <a:avLst/>
          </a:prstGeom>
          <a:solidFill>
            <a:schemeClr val="accent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3BA79-C400-9CE2-5A93-0877DC4E7D9B}"/>
              </a:ext>
            </a:extLst>
          </p:cNvPr>
          <p:cNvSpPr txBox="1"/>
          <p:nvPr/>
        </p:nvSpPr>
        <p:spPr>
          <a:xfrm>
            <a:off x="1606856" y="3603849"/>
            <a:ext cx="948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indent="0" fontAlgn="base">
              <a:spcBef>
                <a:spcPts val="0"/>
              </a:spcBef>
              <a:buNone/>
            </a:pPr>
            <a:r>
              <a:rPr lang="en-US" sz="1800">
                <a:solidFill>
                  <a:srgbClr val="242424"/>
                </a:solidFill>
              </a:rPr>
              <a:t>Self-reported HS GPA should be accepted in the absence ​of an official GPA from a transcript.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B0311064-F156-169D-E0DC-C250931DD9F2}"/>
              </a:ext>
            </a:extLst>
          </p:cNvPr>
          <p:cNvSpPr/>
          <p:nvPr/>
        </p:nvSpPr>
        <p:spPr>
          <a:xfrm rot="10800000">
            <a:off x="899610" y="4203432"/>
            <a:ext cx="10484529" cy="5859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206C711-C466-D0E1-9822-23B673D49D8C}"/>
              </a:ext>
            </a:extLst>
          </p:cNvPr>
          <p:cNvSpPr/>
          <p:nvPr/>
        </p:nvSpPr>
        <p:spPr>
          <a:xfrm>
            <a:off x="899610" y="4204978"/>
            <a:ext cx="585927" cy="577048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084CF-A0A2-F645-473E-18F4A1CA8EAB}"/>
              </a:ext>
            </a:extLst>
          </p:cNvPr>
          <p:cNvSpPr txBox="1"/>
          <p:nvPr/>
        </p:nvSpPr>
        <p:spPr>
          <a:xfrm>
            <a:off x="1603901" y="4170336"/>
            <a:ext cx="948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indent="0" fontAlgn="base">
              <a:spcBef>
                <a:spcPts val="0"/>
              </a:spcBef>
              <a:buNone/>
            </a:pPr>
            <a:r>
              <a:rPr lang="en-US" sz="1800" b="0" u="none" strike="noStrike">
                <a:solidFill>
                  <a:srgbClr val="242424"/>
                </a:solidFill>
                <a:effectLst/>
              </a:rPr>
              <a:t>High school students participating in college or university courses must meet the existing placement policy for concurrent enrollment students. 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8B2A53BC-0F11-D9F9-AD7B-D9773348F726}"/>
              </a:ext>
            </a:extLst>
          </p:cNvPr>
          <p:cNvSpPr/>
          <p:nvPr/>
        </p:nvSpPr>
        <p:spPr>
          <a:xfrm rot="10800000">
            <a:off x="899610" y="4911904"/>
            <a:ext cx="10484529" cy="5859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A4F74E4-BCE1-5517-EDE9-7C54F41DE958}"/>
              </a:ext>
            </a:extLst>
          </p:cNvPr>
          <p:cNvSpPr/>
          <p:nvPr/>
        </p:nvSpPr>
        <p:spPr>
          <a:xfrm>
            <a:off x="899610" y="4913450"/>
            <a:ext cx="585927" cy="5770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A648E-674E-F712-AEE3-D10A4D2EA80B}"/>
              </a:ext>
            </a:extLst>
          </p:cNvPr>
          <p:cNvSpPr txBox="1"/>
          <p:nvPr/>
        </p:nvSpPr>
        <p:spPr>
          <a:xfrm>
            <a:off x="1603900" y="5017308"/>
            <a:ext cx="948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indent="0" fontAlgn="base">
              <a:spcBef>
                <a:spcPts val="0"/>
              </a:spcBef>
              <a:buNone/>
            </a:pPr>
            <a:r>
              <a:rPr lang="en-US" sz="1800" b="0" u="none" strike="noStrike">
                <a:solidFill>
                  <a:srgbClr val="242424"/>
                </a:solidFill>
                <a:effectLst/>
              </a:rPr>
              <a:t>GPA remains an excellent predictor of student performance for at least </a:t>
            </a:r>
            <a:r>
              <a:rPr lang="en-US" sz="1800" b="1" u="none" strike="noStrike">
                <a:solidFill>
                  <a:srgbClr val="242424"/>
                </a:solidFill>
                <a:effectLst/>
              </a:rPr>
              <a:t>10 years</a:t>
            </a:r>
            <a:r>
              <a:rPr lang="en-US" sz="1800" b="0" u="none" strike="noStrike">
                <a:solidFill>
                  <a:srgbClr val="242424"/>
                </a:solidFill>
                <a:effectLst/>
              </a:rPr>
              <a:t> after graduation. 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B0C7EA3-F7F8-27A0-EEAF-39C2269BCB44}"/>
              </a:ext>
            </a:extLst>
          </p:cNvPr>
          <p:cNvSpPr/>
          <p:nvPr/>
        </p:nvSpPr>
        <p:spPr>
          <a:xfrm rot="10800000">
            <a:off x="899610" y="5653221"/>
            <a:ext cx="10484529" cy="5859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0878C934-72CC-FDFD-4A7B-BAA0C94F2771}"/>
              </a:ext>
            </a:extLst>
          </p:cNvPr>
          <p:cNvSpPr/>
          <p:nvPr/>
        </p:nvSpPr>
        <p:spPr>
          <a:xfrm>
            <a:off x="899610" y="5654767"/>
            <a:ext cx="585927" cy="577048"/>
          </a:xfrm>
          <a:prstGeom prst="flowChartConnector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092929-9339-42C3-5B64-D23B9CD3F154}"/>
              </a:ext>
            </a:extLst>
          </p:cNvPr>
          <p:cNvSpPr txBox="1"/>
          <p:nvPr/>
        </p:nvSpPr>
        <p:spPr>
          <a:xfrm>
            <a:off x="1569863" y="5620125"/>
            <a:ext cx="948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indent="0" fontAlgn="base">
              <a:spcBef>
                <a:spcPts val="0"/>
              </a:spcBef>
              <a:buNone/>
            </a:pPr>
            <a:r>
              <a:rPr lang="en-US" sz="1800" b="0" u="none" strike="noStrike">
                <a:solidFill>
                  <a:srgbClr val="242424"/>
                </a:solidFill>
                <a:effectLst/>
              </a:rPr>
              <a:t>Colleges may allow students </a:t>
            </a:r>
            <a:r>
              <a:rPr lang="en-US" sz="1800" b="0" i="1" u="none" strike="noStrike">
                <a:solidFill>
                  <a:srgbClr val="242424"/>
                </a:solidFill>
                <a:effectLst/>
              </a:rPr>
              <a:t>without</a:t>
            </a:r>
            <a:r>
              <a:rPr lang="en-US" sz="1800" b="0" u="none" strike="noStrike">
                <a:solidFill>
                  <a:srgbClr val="242424"/>
                </a:solidFill>
                <a:effectLst/>
              </a:rPr>
              <a:t> a reportable or valid cumulative HS GPA to register for courses up to and including the college-level gateway course based on advising. </a:t>
            </a:r>
          </a:p>
        </p:txBody>
      </p:sp>
    </p:spTree>
    <p:extLst>
      <p:ext uri="{BB962C8B-B14F-4D97-AF65-F5344CB8AC3E}">
        <p14:creationId xmlns:p14="http://schemas.microsoft.com/office/powerpoint/2010/main" val="329045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7D431EB-D7E4-758B-EEF0-441AAB8F7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62" r="9832" b="8569"/>
          <a:stretch/>
        </p:blipFill>
        <p:spPr>
          <a:xfrm>
            <a:off x="772511" y="1135183"/>
            <a:ext cx="10704270" cy="5183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Institutional Implementation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UA Little Rock Student Outcomes:</a:t>
            </a:r>
            <a:br>
              <a:rPr lang="en-US">
                <a:latin typeface="Times New Roman"/>
                <a:cs typeface="Times New Roman"/>
              </a:rPr>
            </a:br>
            <a:r>
              <a:rPr lang="en-US" sz="2700" b="0" i="1">
                <a:latin typeface="Times New Roman"/>
                <a:cs typeface="Times New Roman"/>
              </a:rPr>
              <a:t>% Pass Rate (Final Grades of A,B,C or CR) </a:t>
            </a:r>
            <a:endParaRPr lang="en-US" sz="2700" b="0" i="1"/>
          </a:p>
        </p:txBody>
      </p: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7AE14061-9149-1149-0D46-BF41AAF06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77" b="101"/>
          <a:stretch/>
        </p:blipFill>
        <p:spPr>
          <a:xfrm>
            <a:off x="341586" y="1145248"/>
            <a:ext cx="11702970" cy="52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UA – Little Rock Institutional Implementation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B18C517-ABD4-DF2F-2891-133AD601E1C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14145" y="1143003"/>
            <a:ext cx="11189681" cy="5955369"/>
          </a:xfrm>
        </p:spPr>
      </p:pic>
    </p:spTree>
    <p:extLst>
      <p:ext uri="{BB962C8B-B14F-4D97-AF65-F5344CB8AC3E}">
        <p14:creationId xmlns:p14="http://schemas.microsoft.com/office/powerpoint/2010/main" val="54531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FF3B5E9-165E-2DF7-A9C3-A15963288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05" y="371297"/>
            <a:ext cx="2924353" cy="2924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8101D-7149-AD2A-9614-36C86142D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78178"/>
            <a:ext cx="12192000" cy="1470025"/>
          </a:xfrm>
          <a:solidFill>
            <a:srgbClr val="1D4779"/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Arkansas’ Journey to Multiple Measures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FC920F-236B-2D65-9334-DB7AD111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76" y="467511"/>
            <a:ext cx="2567794" cy="25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6A54FD-AF47-FAD3-395A-E549A2375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78758"/>
              </p:ext>
            </p:extLst>
          </p:nvPr>
        </p:nvGraphicFramePr>
        <p:xfrm>
          <a:off x="1979227" y="4791076"/>
          <a:ext cx="8233546" cy="199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773">
                  <a:extLst>
                    <a:ext uri="{9D8B030D-6E8A-4147-A177-3AD203B41FA5}">
                      <a16:colId xmlns:a16="http://schemas.microsoft.com/office/drawing/2014/main" val="2846028887"/>
                    </a:ext>
                  </a:extLst>
                </a:gridCol>
                <a:gridCol w="4116773">
                  <a:extLst>
                    <a:ext uri="{9D8B030D-6E8A-4147-A177-3AD203B41FA5}">
                      <a16:colId xmlns:a16="http://schemas.microsoft.com/office/drawing/2014/main" val="1734551519"/>
                    </a:ext>
                  </a:extLst>
                </a:gridCol>
              </a:tblGrid>
              <a:tr h="99623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Mason Campbell</a:t>
                      </a:r>
                    </a:p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Arkansas Division of Higher Education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mason.campbell@adhe.edu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Dr. Erin Finzer</a:t>
                      </a:r>
                    </a:p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University of Arkansas Little Rock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esfinzer@ualr.edu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378191"/>
                  </a:ext>
                </a:extLst>
              </a:tr>
              <a:tr h="99623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Tracy Harrell</a:t>
                      </a:r>
                    </a:p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Arkansas Division of Higher Education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tracy.harrell@adhe.edu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Dr. Ricky Tomkins</a:t>
                      </a:r>
                    </a:p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Arkansas Community Colleges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rtompkins@arkansascc.org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09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56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4E9262BC-6C98-2A6A-90AB-CD2C3B9A5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71"/>
          <a:stretch/>
        </p:blipFill>
        <p:spPr>
          <a:xfrm>
            <a:off x="663678" y="1146147"/>
            <a:ext cx="11528322" cy="5196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Where We Began</a:t>
            </a:r>
          </a:p>
        </p:txBody>
      </p:sp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3AA4534-16D0-F307-A3DF-9B717C79C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0" y="1145458"/>
            <a:ext cx="12713307" cy="52061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B57A-CEB2-215B-B916-9E8760DD1D8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rtl="0" fontAlgn="base">
              <a:spcBef>
                <a:spcPts val="110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>
                <a:solidFill>
                  <a:srgbClr val="242424"/>
                </a:solidFill>
                <a:effectLst/>
              </a:rPr>
              <a:t>Guided Pathways for Degrees</a:t>
            </a:r>
          </a:p>
          <a:p>
            <a:pPr marL="457200" rtl="0" fontAlgn="base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>
                <a:solidFill>
                  <a:srgbClr val="242424"/>
                </a:solidFill>
                <a:effectLst/>
              </a:rPr>
              <a:t>15 to Finish</a:t>
            </a:r>
          </a:p>
        </p:txBody>
      </p:sp>
    </p:spTree>
    <p:extLst>
      <p:ext uri="{BB962C8B-B14F-4D97-AF65-F5344CB8AC3E}">
        <p14:creationId xmlns:p14="http://schemas.microsoft.com/office/powerpoint/2010/main" val="253235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Where We Are Now</a:t>
            </a:r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8A9FD11-3DA1-1540-C8D1-EFD9265B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20" y="1145458"/>
            <a:ext cx="10387780" cy="5196348"/>
          </a:xfrm>
          <a:prstGeom prst="rect">
            <a:avLst/>
          </a:prstGeom>
        </p:spPr>
      </p:pic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D845DE9-8D51-6CDE-F35D-16ECD33E2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78" y="1145458"/>
            <a:ext cx="12143037" cy="52012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B57A-CEB2-215B-B916-9E8760DD1D8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z="4400"/>
              <a:t>Developmental Redesign</a:t>
            </a:r>
          </a:p>
          <a:p>
            <a:r>
              <a:rPr lang="en-US" sz="4400"/>
              <a:t>Alternative Math Pathways</a:t>
            </a:r>
          </a:p>
          <a:p>
            <a:r>
              <a:rPr lang="en-US" sz="4400"/>
              <a:t>Multiple Measures for Placement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9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State Placement Policy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DF6252-8708-F527-86C4-F75BE327C62C}"/>
              </a:ext>
            </a:extLst>
          </p:cNvPr>
          <p:cNvSpPr/>
          <p:nvPr/>
        </p:nvSpPr>
        <p:spPr>
          <a:xfrm>
            <a:off x="639493" y="1328954"/>
            <a:ext cx="4722920" cy="4861291"/>
          </a:xfrm>
          <a:prstGeom prst="roundRect">
            <a:avLst>
              <a:gd name="adj" fmla="val 341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C2C23-5F57-26A3-AE8C-B8D70BF6C174}"/>
              </a:ext>
            </a:extLst>
          </p:cNvPr>
          <p:cNvSpPr txBox="1"/>
          <p:nvPr/>
        </p:nvSpPr>
        <p:spPr>
          <a:xfrm>
            <a:off x="1462730" y="1382459"/>
            <a:ext cx="289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2012 Policy Changes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C3BBE-26FC-4997-0F33-A3542B220980}"/>
              </a:ext>
            </a:extLst>
          </p:cNvPr>
          <p:cNvGrpSpPr/>
          <p:nvPr/>
        </p:nvGrpSpPr>
        <p:grpSpPr>
          <a:xfrm>
            <a:off x="801806" y="2114606"/>
            <a:ext cx="548640" cy="548640"/>
            <a:chOff x="895249" y="1800422"/>
            <a:chExt cx="914400" cy="914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A4BB2-996F-1550-354D-CBF97EB09728}"/>
                </a:ext>
              </a:extLst>
            </p:cNvPr>
            <p:cNvSpPr/>
            <p:nvPr/>
          </p:nvSpPr>
          <p:spPr>
            <a:xfrm>
              <a:off x="895249" y="180042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Door Open with solid fill">
              <a:extLst>
                <a:ext uri="{FF2B5EF4-FFF2-40B4-BE49-F238E27FC236}">
                  <a16:creationId xmlns:a16="http://schemas.microsoft.com/office/drawing/2014/main" id="{5A3055A8-2EFC-B87E-43FE-F7D6DBE90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5173" y="1860346"/>
              <a:ext cx="794552" cy="79455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314CB-1720-CD9E-53CC-FE43329C82A7}"/>
              </a:ext>
            </a:extLst>
          </p:cNvPr>
          <p:cNvGrpSpPr/>
          <p:nvPr/>
        </p:nvGrpSpPr>
        <p:grpSpPr>
          <a:xfrm>
            <a:off x="792818" y="3060422"/>
            <a:ext cx="548640" cy="548640"/>
            <a:chOff x="895249" y="2840854"/>
            <a:chExt cx="914400" cy="9144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D01720-932D-919C-36A5-57EF49E89146}"/>
                </a:ext>
              </a:extLst>
            </p:cNvPr>
            <p:cNvSpPr/>
            <p:nvPr/>
          </p:nvSpPr>
          <p:spPr>
            <a:xfrm>
              <a:off x="895249" y="2840854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Repeat outline">
              <a:extLst>
                <a:ext uri="{FF2B5EF4-FFF2-40B4-BE49-F238E27FC236}">
                  <a16:creationId xmlns:a16="http://schemas.microsoft.com/office/drawing/2014/main" id="{A690C118-5C5A-85B2-22A2-431B11E20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9649" y="2875254"/>
              <a:ext cx="845599" cy="84559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F8BEB4-9746-7497-455F-FC4909ECA6A8}"/>
              </a:ext>
            </a:extLst>
          </p:cNvPr>
          <p:cNvGrpSpPr/>
          <p:nvPr/>
        </p:nvGrpSpPr>
        <p:grpSpPr>
          <a:xfrm>
            <a:off x="792818" y="4113520"/>
            <a:ext cx="548640" cy="548640"/>
            <a:chOff x="5658035" y="3433439"/>
            <a:chExt cx="895165" cy="9055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31E61F-9652-D9A6-D007-DC7D31AAB84C}"/>
                </a:ext>
              </a:extLst>
            </p:cNvPr>
            <p:cNvSpPr/>
            <p:nvPr/>
          </p:nvSpPr>
          <p:spPr>
            <a:xfrm>
              <a:off x="5658035" y="3433439"/>
              <a:ext cx="895165" cy="905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Bar graph with upward trend with solid fill">
              <a:extLst>
                <a:ext uri="{FF2B5EF4-FFF2-40B4-BE49-F238E27FC236}">
                  <a16:creationId xmlns:a16="http://schemas.microsoft.com/office/drawing/2014/main" id="{5FD44028-F7B1-2AD2-5547-776F5878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4298" y="3474498"/>
              <a:ext cx="823404" cy="82340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16F6CD-3E51-0019-EA54-31737DE7DD36}"/>
              </a:ext>
            </a:extLst>
          </p:cNvPr>
          <p:cNvGrpSpPr/>
          <p:nvPr/>
        </p:nvGrpSpPr>
        <p:grpSpPr>
          <a:xfrm>
            <a:off x="801807" y="5353930"/>
            <a:ext cx="548640" cy="548640"/>
            <a:chOff x="5666913" y="3542572"/>
            <a:chExt cx="896644" cy="89664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867486-91DC-8EA6-D69B-7A3E516F3346}"/>
                </a:ext>
              </a:extLst>
            </p:cNvPr>
            <p:cNvSpPr/>
            <p:nvPr/>
          </p:nvSpPr>
          <p:spPr>
            <a:xfrm>
              <a:off x="5666913" y="3542572"/>
              <a:ext cx="896644" cy="8966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Checklist with solid fill">
              <a:extLst>
                <a:ext uri="{FF2B5EF4-FFF2-40B4-BE49-F238E27FC236}">
                  <a16:creationId xmlns:a16="http://schemas.microsoft.com/office/drawing/2014/main" id="{34AC4BB3-48FB-5681-40AC-071F5EC87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12581" y="3588240"/>
              <a:ext cx="805308" cy="805308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2991E45-2117-936F-256C-26D5EB0DF5D8}"/>
              </a:ext>
            </a:extLst>
          </p:cNvPr>
          <p:cNvSpPr txBox="1"/>
          <p:nvPr/>
        </p:nvSpPr>
        <p:spPr>
          <a:xfrm>
            <a:off x="1359436" y="2001450"/>
            <a:ext cx="39318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" lvl="1"/>
            <a:r>
              <a:rPr lang="en-US" dirty="0">
                <a:latin typeface="Times New Roman"/>
                <a:cs typeface="Times New Roman"/>
              </a:rPr>
              <a:t>Opened the door for "other criteria" to be used in placement testing procedures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0DAB0A-9A64-31A2-426C-AD45E2BD180A}"/>
              </a:ext>
            </a:extLst>
          </p:cNvPr>
          <p:cNvSpPr txBox="1"/>
          <p:nvPr/>
        </p:nvSpPr>
        <p:spPr>
          <a:xfrm>
            <a:off x="1324225" y="3006913"/>
            <a:ext cx="40381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" lvl="1"/>
            <a:r>
              <a:rPr lang="en-US" dirty="0">
                <a:latin typeface="Times New Roman"/>
                <a:cs typeface="Times New Roman"/>
              </a:rPr>
              <a:t>Allowed for "simultaneous enrollment in college-level credit and developmental courses"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6B2948-19AB-90E2-A68D-CCE3795AB657}"/>
              </a:ext>
            </a:extLst>
          </p:cNvPr>
          <p:cNvSpPr txBox="1"/>
          <p:nvPr/>
        </p:nvSpPr>
        <p:spPr>
          <a:xfrm>
            <a:off x="1350447" y="4064674"/>
            <a:ext cx="393187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" lvl="1"/>
            <a:r>
              <a:rPr lang="en-US" dirty="0">
                <a:latin typeface="Times New Roman"/>
                <a:cs typeface="Times New Roman"/>
              </a:rPr>
              <a:t>Arkansas Higher Ed Coordinating Board will set minimum scores for simultaneous enrollment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24D187-FB47-90B8-25B2-F799D4F8CA13}"/>
              </a:ext>
            </a:extLst>
          </p:cNvPr>
          <p:cNvSpPr txBox="1"/>
          <p:nvPr/>
        </p:nvSpPr>
        <p:spPr>
          <a:xfrm>
            <a:off x="1320817" y="5166584"/>
            <a:ext cx="4082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" lvl="1"/>
            <a:r>
              <a:rPr lang="en-US">
                <a:latin typeface="Times New Roman"/>
                <a:cs typeface="Times New Roman"/>
              </a:rPr>
              <a:t>Placement scores must be submitted for purposes of admission and course placement</a:t>
            </a:r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618C069-4855-7F8E-E0D6-BB2B8932A479}"/>
              </a:ext>
            </a:extLst>
          </p:cNvPr>
          <p:cNvSpPr/>
          <p:nvPr/>
        </p:nvSpPr>
        <p:spPr>
          <a:xfrm>
            <a:off x="6829587" y="1321028"/>
            <a:ext cx="4722920" cy="4861291"/>
          </a:xfrm>
          <a:prstGeom prst="roundRect">
            <a:avLst>
              <a:gd name="adj" fmla="val 341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230BE-4C82-D953-E4E6-3DE6AD8D1B26}"/>
              </a:ext>
            </a:extLst>
          </p:cNvPr>
          <p:cNvSpPr txBox="1"/>
          <p:nvPr/>
        </p:nvSpPr>
        <p:spPr>
          <a:xfrm>
            <a:off x="7701279" y="1382459"/>
            <a:ext cx="289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2017 Policy Changes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A87695-8B2B-0B6A-84DF-3134FC795BD1}"/>
              </a:ext>
            </a:extLst>
          </p:cNvPr>
          <p:cNvGrpSpPr/>
          <p:nvPr/>
        </p:nvGrpSpPr>
        <p:grpSpPr>
          <a:xfrm>
            <a:off x="6952039" y="1962813"/>
            <a:ext cx="548640" cy="548640"/>
            <a:chOff x="5628443" y="3006913"/>
            <a:chExt cx="932155" cy="90813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349B178-41CA-B8A2-2EEC-05A9FC6B32E3}"/>
                </a:ext>
              </a:extLst>
            </p:cNvPr>
            <p:cNvSpPr/>
            <p:nvPr/>
          </p:nvSpPr>
          <p:spPr>
            <a:xfrm>
              <a:off x="5628443" y="3006913"/>
              <a:ext cx="932155" cy="908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Refresh with solid fill">
              <a:extLst>
                <a:ext uri="{FF2B5EF4-FFF2-40B4-BE49-F238E27FC236}">
                  <a16:creationId xmlns:a16="http://schemas.microsoft.com/office/drawing/2014/main" id="{0D92FE8E-BEDF-06EE-6A0E-BDCED048C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79491" y="3044471"/>
              <a:ext cx="833021" cy="83302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732C43-4108-6109-64A3-4EAFF5D2667A}"/>
              </a:ext>
            </a:extLst>
          </p:cNvPr>
          <p:cNvGrpSpPr/>
          <p:nvPr/>
        </p:nvGrpSpPr>
        <p:grpSpPr>
          <a:xfrm>
            <a:off x="6953128" y="2666851"/>
            <a:ext cx="548640" cy="548640"/>
            <a:chOff x="5575223" y="3006913"/>
            <a:chExt cx="719045" cy="74834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C7E554D-F7CE-93E2-F0F2-C8BA8868B58A}"/>
                </a:ext>
              </a:extLst>
            </p:cNvPr>
            <p:cNvSpPr/>
            <p:nvPr/>
          </p:nvSpPr>
          <p:spPr>
            <a:xfrm>
              <a:off x="5575223" y="3006913"/>
              <a:ext cx="719045" cy="748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expand Icon - Free PNG &amp; SVG 33006 - Noun Project">
              <a:extLst>
                <a:ext uri="{FF2B5EF4-FFF2-40B4-BE49-F238E27FC236}">
                  <a16:creationId xmlns:a16="http://schemas.microsoft.com/office/drawing/2014/main" id="{A63C238F-01D5-5718-CB2C-562CA9932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477" y="3041815"/>
              <a:ext cx="678536" cy="678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6BBB89-6008-9C7B-0CEE-79C4E82AE85E}"/>
              </a:ext>
            </a:extLst>
          </p:cNvPr>
          <p:cNvGrpSpPr/>
          <p:nvPr/>
        </p:nvGrpSpPr>
        <p:grpSpPr>
          <a:xfrm>
            <a:off x="6951975" y="4227442"/>
            <a:ext cx="548640" cy="548640"/>
            <a:chOff x="5515738" y="3588421"/>
            <a:chExt cx="911695" cy="88592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BEB78F-BC86-1639-6584-7C5DD4C3CD11}"/>
                </a:ext>
              </a:extLst>
            </p:cNvPr>
            <p:cNvSpPr/>
            <p:nvPr/>
          </p:nvSpPr>
          <p:spPr>
            <a:xfrm>
              <a:off x="5515738" y="3588421"/>
              <a:ext cx="911695" cy="885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 descr="Ripple with solid fill">
              <a:extLst>
                <a:ext uri="{FF2B5EF4-FFF2-40B4-BE49-F238E27FC236}">
                  <a16:creationId xmlns:a16="http://schemas.microsoft.com/office/drawing/2014/main" id="{E5FC94C4-A719-77AC-79D5-9F6CCF60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60632" y="3624362"/>
              <a:ext cx="814041" cy="81404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A29AA3-E3CB-3F85-7C7B-68DEA562D39B}"/>
              </a:ext>
            </a:extLst>
          </p:cNvPr>
          <p:cNvGrpSpPr/>
          <p:nvPr/>
        </p:nvGrpSpPr>
        <p:grpSpPr>
          <a:xfrm>
            <a:off x="6951975" y="3427344"/>
            <a:ext cx="548640" cy="548640"/>
            <a:chOff x="5598177" y="4113520"/>
            <a:chExt cx="909155" cy="92333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93A89A6-990E-8C32-CEC4-8723DCC5521C}"/>
                </a:ext>
              </a:extLst>
            </p:cNvPr>
            <p:cNvSpPr/>
            <p:nvPr/>
          </p:nvSpPr>
          <p:spPr>
            <a:xfrm>
              <a:off x="5598177" y="4113520"/>
              <a:ext cx="909155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phic 44" descr="Schoolhouse with solid fill">
              <a:extLst>
                <a:ext uri="{FF2B5EF4-FFF2-40B4-BE49-F238E27FC236}">
                  <a16:creationId xmlns:a16="http://schemas.microsoft.com/office/drawing/2014/main" id="{5E0E613D-837E-A5EC-E10B-4BDEE27D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49864" y="4193867"/>
              <a:ext cx="811028" cy="81102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2A10A7-7301-AAA5-508B-79E0BE32C38F}"/>
              </a:ext>
            </a:extLst>
          </p:cNvPr>
          <p:cNvGrpSpPr/>
          <p:nvPr/>
        </p:nvGrpSpPr>
        <p:grpSpPr>
          <a:xfrm>
            <a:off x="6951975" y="4988332"/>
            <a:ext cx="548640" cy="548640"/>
            <a:chOff x="5638801" y="4935090"/>
            <a:chExt cx="921797" cy="87661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8DE8224-4D44-FF91-958F-D7E3B59E1F8F}"/>
                </a:ext>
              </a:extLst>
            </p:cNvPr>
            <p:cNvSpPr/>
            <p:nvPr/>
          </p:nvSpPr>
          <p:spPr>
            <a:xfrm>
              <a:off x="5638801" y="4935090"/>
              <a:ext cx="921797" cy="876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Checkmark with solid fill">
              <a:extLst>
                <a:ext uri="{FF2B5EF4-FFF2-40B4-BE49-F238E27FC236}">
                  <a16:creationId xmlns:a16="http://schemas.microsoft.com/office/drawing/2014/main" id="{D549307D-FE53-F438-D1E4-D01FD4B9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702963" y="4980361"/>
              <a:ext cx="786075" cy="786075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EE4BE19-DBE8-F71C-830D-BF4F08378E08}"/>
              </a:ext>
            </a:extLst>
          </p:cNvPr>
          <p:cNvSpPr txBox="1"/>
          <p:nvPr/>
        </p:nvSpPr>
        <p:spPr>
          <a:xfrm>
            <a:off x="7530724" y="2047936"/>
            <a:ext cx="360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Updated ACT benchmarks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FA19DC-E046-B52E-A78F-277BC0FF9F1A}"/>
              </a:ext>
            </a:extLst>
          </p:cNvPr>
          <p:cNvSpPr txBox="1"/>
          <p:nvPr/>
        </p:nvSpPr>
        <p:spPr>
          <a:xfrm>
            <a:off x="7501767" y="2724706"/>
            <a:ext cx="360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>
                <a:latin typeface="Times New Roman"/>
                <a:cs typeface="Times New Roman"/>
              </a:rPr>
              <a:t>Expanded definitions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06B684-1512-0EE8-7077-7AB80E9BB4A6}"/>
              </a:ext>
            </a:extLst>
          </p:cNvPr>
          <p:cNvSpPr txBox="1"/>
          <p:nvPr/>
        </p:nvSpPr>
        <p:spPr>
          <a:xfrm>
            <a:off x="7522121" y="4185368"/>
            <a:ext cx="36044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/>
            <a:r>
              <a:rPr lang="en-US" dirty="0">
                <a:latin typeface="Times New Roman"/>
                <a:cs typeface="Times New Roman"/>
              </a:rPr>
              <a:t>Allows exams, previous coursework, or other criteria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4BF58D-AF78-3102-C40C-8201739F18CD}"/>
              </a:ext>
            </a:extLst>
          </p:cNvPr>
          <p:cNvSpPr txBox="1"/>
          <p:nvPr/>
        </p:nvSpPr>
        <p:spPr>
          <a:xfrm>
            <a:off x="7509687" y="3195799"/>
            <a:ext cx="403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>
                <a:latin typeface="Times New Roman"/>
                <a:ea typeface="+mn-lt"/>
                <a:cs typeface="+mn-lt"/>
              </a:rPr>
              <a:t>Administration of any campus may elect to set minimum scores for enrollment in college-level coursework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E5DE45-DABA-B41F-F500-28A34BE4DB74}"/>
              </a:ext>
            </a:extLst>
          </p:cNvPr>
          <p:cNvSpPr txBox="1"/>
          <p:nvPr/>
        </p:nvSpPr>
        <p:spPr>
          <a:xfrm>
            <a:off x="7514173" y="4908473"/>
            <a:ext cx="419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>
                <a:latin typeface="Times New Roman"/>
                <a:ea typeface="+mn-lt"/>
                <a:cs typeface="+mn-lt"/>
              </a:rPr>
              <a:t>Placement assessment should reflect a better than 75% likelihood of the student’s ability to earn a “C” or better grade in the course in which the student is placed.</a:t>
            </a:r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68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Is Arkansas Really </a:t>
            </a:r>
            <a:r>
              <a:rPr lang="en-US" i="1"/>
              <a:t>THAT</a:t>
            </a:r>
            <a:r>
              <a:rPr lang="en-US"/>
              <a:t> Different?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4B9EB-B19C-6FDE-B6C6-A48272AC997B}"/>
              </a:ext>
            </a:extLst>
          </p:cNvPr>
          <p:cNvSpPr/>
          <p:nvPr/>
        </p:nvSpPr>
        <p:spPr>
          <a:xfrm rot="3342478">
            <a:off x="1785105" y="3466092"/>
            <a:ext cx="592629" cy="3114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C87A1F-6AD6-2896-241E-8A634BA36FFE}"/>
              </a:ext>
            </a:extLst>
          </p:cNvPr>
          <p:cNvSpPr/>
          <p:nvPr/>
        </p:nvSpPr>
        <p:spPr>
          <a:xfrm rot="6525544">
            <a:off x="3333949" y="3364647"/>
            <a:ext cx="592629" cy="3373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0610E8-647D-65A1-5640-501EE00CA9F2}"/>
              </a:ext>
            </a:extLst>
          </p:cNvPr>
          <p:cNvSpPr/>
          <p:nvPr/>
        </p:nvSpPr>
        <p:spPr>
          <a:xfrm rot="15286514">
            <a:off x="5484702" y="3371871"/>
            <a:ext cx="592629" cy="337352"/>
          </a:xfrm>
          <a:prstGeom prst="rect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E165A-E171-FD2F-3026-6CB8FBE9BB9E}"/>
              </a:ext>
            </a:extLst>
          </p:cNvPr>
          <p:cNvSpPr/>
          <p:nvPr/>
        </p:nvSpPr>
        <p:spPr>
          <a:xfrm rot="7100943">
            <a:off x="7223320" y="3482617"/>
            <a:ext cx="592629" cy="337352"/>
          </a:xfrm>
          <a:prstGeom prst="rect">
            <a:avLst/>
          </a:prstGeom>
          <a:solidFill>
            <a:srgbClr val="9A8504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ABD54-BD95-9FA3-9E66-A097EB0EBA76}"/>
              </a:ext>
            </a:extLst>
          </p:cNvPr>
          <p:cNvSpPr/>
          <p:nvPr/>
        </p:nvSpPr>
        <p:spPr>
          <a:xfrm rot="2089210">
            <a:off x="8468632" y="3140620"/>
            <a:ext cx="592629" cy="3373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09FAC-7AA8-233E-1588-DDC041BA78CA}"/>
              </a:ext>
            </a:extLst>
          </p:cNvPr>
          <p:cNvSpPr txBox="1"/>
          <p:nvPr/>
        </p:nvSpPr>
        <p:spPr>
          <a:xfrm>
            <a:off x="520973" y="4890054"/>
            <a:ext cx="192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Original Math Pathways Research begins in 2015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3EBAA7-E7CD-723B-98AD-181632FE9E14}"/>
              </a:ext>
            </a:extLst>
          </p:cNvPr>
          <p:cNvGrpSpPr/>
          <p:nvPr/>
        </p:nvGrpSpPr>
        <p:grpSpPr>
          <a:xfrm rot="19390482">
            <a:off x="841738" y="3386720"/>
            <a:ext cx="1280160" cy="1280160"/>
            <a:chOff x="1244319" y="3610246"/>
            <a:chExt cx="1371600" cy="137160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8181A6CC-6AB9-75AC-C6C9-9996D09AF255}"/>
                </a:ext>
              </a:extLst>
            </p:cNvPr>
            <p:cNvSpPr/>
            <p:nvPr/>
          </p:nvSpPr>
          <p:spPr>
            <a:xfrm rot="10394443">
              <a:off x="1244319" y="3610246"/>
              <a:ext cx="1371600" cy="1371600"/>
            </a:xfrm>
            <a:prstGeom prst="teardrop">
              <a:avLst>
                <a:gd name="adj" fmla="val 91838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E391EC-499E-23C8-0323-ED0F6B155BA2}"/>
                </a:ext>
              </a:extLst>
            </p:cNvPr>
            <p:cNvSpPr/>
            <p:nvPr/>
          </p:nvSpPr>
          <p:spPr>
            <a:xfrm>
              <a:off x="1381479" y="3747406"/>
              <a:ext cx="1097280" cy="10972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BCE7AA-D33F-F455-1A7B-A56278228E68}"/>
              </a:ext>
            </a:extLst>
          </p:cNvPr>
          <p:cNvGrpSpPr/>
          <p:nvPr/>
        </p:nvGrpSpPr>
        <p:grpSpPr>
          <a:xfrm rot="5793655">
            <a:off x="2036428" y="2428699"/>
            <a:ext cx="1554480" cy="1554480"/>
            <a:chOff x="1244319" y="3610246"/>
            <a:chExt cx="1371600" cy="1371600"/>
          </a:xfr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id="{B732D77B-F6FC-0001-2DAC-61340C57F067}"/>
                </a:ext>
              </a:extLst>
            </p:cNvPr>
            <p:cNvSpPr/>
            <p:nvPr/>
          </p:nvSpPr>
          <p:spPr>
            <a:xfrm rot="10394443">
              <a:off x="1244319" y="3610246"/>
              <a:ext cx="1371600" cy="1371600"/>
            </a:xfrm>
            <a:prstGeom prst="teardrop">
              <a:avLst>
                <a:gd name="adj" fmla="val 91838"/>
              </a:avLst>
            </a:prstGeom>
            <a:grpFill/>
            <a:ln w="95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214701-4191-6429-A96F-C26CCE72EE44}"/>
                </a:ext>
              </a:extLst>
            </p:cNvPr>
            <p:cNvSpPr/>
            <p:nvPr/>
          </p:nvSpPr>
          <p:spPr>
            <a:xfrm>
              <a:off x="1381479" y="3747406"/>
              <a:ext cx="1097280" cy="10972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73FCB17-0C59-78A7-A9E0-5C7590B1CC47}"/>
              </a:ext>
            </a:extLst>
          </p:cNvPr>
          <p:cNvSpPr txBox="1"/>
          <p:nvPr/>
        </p:nvSpPr>
        <p:spPr>
          <a:xfrm>
            <a:off x="-377063" y="1217451"/>
            <a:ext cx="43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>
                <a:latin typeface="Times New Roman"/>
                <a:cs typeface="Times New Roman"/>
              </a:rPr>
              <a:t>Survey of Departmental Leadership at 2-Year and 4-Year Colleges in Arkansas to Identify Mathematics Competencies Necessary for Student Success in Non-STEM Disciplines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CBF8D4-CF94-6732-18F0-8F232410607D}"/>
              </a:ext>
            </a:extLst>
          </p:cNvPr>
          <p:cNvGrpSpPr/>
          <p:nvPr/>
        </p:nvGrpSpPr>
        <p:grpSpPr>
          <a:xfrm rot="19267762">
            <a:off x="3647236" y="2861270"/>
            <a:ext cx="2103120" cy="2103120"/>
            <a:chOff x="1244319" y="3610246"/>
            <a:chExt cx="1371600" cy="1371600"/>
          </a:xfr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D4FF77DD-3A02-CFA1-1431-A5A03C9B9D42}"/>
                </a:ext>
              </a:extLst>
            </p:cNvPr>
            <p:cNvSpPr/>
            <p:nvPr/>
          </p:nvSpPr>
          <p:spPr>
            <a:xfrm rot="10394443">
              <a:off x="1244319" y="3610246"/>
              <a:ext cx="1371600" cy="1371600"/>
            </a:xfrm>
            <a:prstGeom prst="teardrop">
              <a:avLst>
                <a:gd name="adj" fmla="val 91838"/>
              </a:avLst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99F2487-75FE-5E1C-2B8D-ADA11099C028}"/>
                </a:ext>
              </a:extLst>
            </p:cNvPr>
            <p:cNvSpPr/>
            <p:nvPr/>
          </p:nvSpPr>
          <p:spPr>
            <a:xfrm>
              <a:off x="1381479" y="3747406"/>
              <a:ext cx="1097280" cy="10972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4DCED05-67C2-110F-D729-2B4826802054}"/>
              </a:ext>
            </a:extLst>
          </p:cNvPr>
          <p:cNvSpPr txBox="1"/>
          <p:nvPr/>
        </p:nvSpPr>
        <p:spPr>
          <a:xfrm>
            <a:off x="3278564" y="5352304"/>
            <a:ext cx="295548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Task Force Recommendations &amp; Productivity Funding Model in 2017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1F0F3C-968B-42A8-2F59-6D955E23E5F8}"/>
              </a:ext>
            </a:extLst>
          </p:cNvPr>
          <p:cNvGrpSpPr/>
          <p:nvPr/>
        </p:nvGrpSpPr>
        <p:grpSpPr>
          <a:xfrm rot="9511121">
            <a:off x="5748876" y="2284104"/>
            <a:ext cx="1828800" cy="1828800"/>
            <a:chOff x="1244319" y="3610246"/>
            <a:chExt cx="1371600" cy="1371600"/>
          </a:xfrm>
          <a:gradFill flip="none" rotWithShape="1">
            <a:gsLst>
              <a:gs pos="0">
                <a:srgbClr val="D0B306">
                  <a:shade val="30000"/>
                  <a:satMod val="115000"/>
                </a:srgbClr>
              </a:gs>
              <a:gs pos="50000">
                <a:srgbClr val="D0B306">
                  <a:shade val="67500"/>
                  <a:satMod val="115000"/>
                </a:srgbClr>
              </a:gs>
              <a:gs pos="100000">
                <a:srgbClr val="D0B306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8F6C6CB3-7FA7-5FCB-64AC-8DF6B93E528D}"/>
                </a:ext>
              </a:extLst>
            </p:cNvPr>
            <p:cNvSpPr/>
            <p:nvPr/>
          </p:nvSpPr>
          <p:spPr>
            <a:xfrm rot="10394443">
              <a:off x="1244319" y="3610246"/>
              <a:ext cx="1371600" cy="1371600"/>
            </a:xfrm>
            <a:prstGeom prst="teardrop">
              <a:avLst>
                <a:gd name="adj" fmla="val 91838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6DC0F6-DE3C-E4EB-1711-7DAA7F3415FD}"/>
                </a:ext>
              </a:extLst>
            </p:cNvPr>
            <p:cNvSpPr/>
            <p:nvPr/>
          </p:nvSpPr>
          <p:spPr>
            <a:xfrm>
              <a:off x="1381479" y="3747406"/>
              <a:ext cx="1097280" cy="10972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79104DA-A98A-EA96-0E67-883288BC68EF}"/>
              </a:ext>
            </a:extLst>
          </p:cNvPr>
          <p:cNvSpPr txBox="1"/>
          <p:nvPr/>
        </p:nvSpPr>
        <p:spPr>
          <a:xfrm>
            <a:off x="5649659" y="1325961"/>
            <a:ext cx="35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By Fall 2018, 31 public institutions implemented mathematics pathways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663BB8-99E2-049D-C6DD-7DB3C7A7808A}"/>
              </a:ext>
            </a:extLst>
          </p:cNvPr>
          <p:cNvGrpSpPr/>
          <p:nvPr/>
        </p:nvGrpSpPr>
        <p:grpSpPr>
          <a:xfrm rot="19217965">
            <a:off x="7508780" y="3243648"/>
            <a:ext cx="1554480" cy="1554480"/>
            <a:chOff x="1244319" y="3610246"/>
            <a:chExt cx="1371600" cy="1371600"/>
          </a:xfrm>
          <a:gradFill flip="none" rotWithShape="1">
            <a:gsLst>
              <a:gs pos="0">
                <a:srgbClr val="D0B306">
                  <a:shade val="30000"/>
                  <a:satMod val="115000"/>
                </a:srgbClr>
              </a:gs>
              <a:gs pos="50000">
                <a:srgbClr val="D0B306">
                  <a:shade val="67500"/>
                  <a:satMod val="115000"/>
                </a:srgbClr>
              </a:gs>
              <a:gs pos="100000">
                <a:srgbClr val="D0B306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41" name="Teardrop 40">
              <a:extLst>
                <a:ext uri="{FF2B5EF4-FFF2-40B4-BE49-F238E27FC236}">
                  <a16:creationId xmlns:a16="http://schemas.microsoft.com/office/drawing/2014/main" id="{F70698E4-B9AA-CECC-6178-048A1E1264F0}"/>
                </a:ext>
              </a:extLst>
            </p:cNvPr>
            <p:cNvSpPr/>
            <p:nvPr/>
          </p:nvSpPr>
          <p:spPr>
            <a:xfrm rot="10394443">
              <a:off x="1244319" y="3610246"/>
              <a:ext cx="1371600" cy="1371600"/>
            </a:xfrm>
            <a:prstGeom prst="teardrop">
              <a:avLst>
                <a:gd name="adj" fmla="val 91838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CA779AB-1670-4414-0A35-97CB60CDF0E8}"/>
                </a:ext>
              </a:extLst>
            </p:cNvPr>
            <p:cNvSpPr/>
            <p:nvPr/>
          </p:nvSpPr>
          <p:spPr>
            <a:xfrm>
              <a:off x="1381479" y="3747406"/>
              <a:ext cx="1097280" cy="10972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6164CAC-F6B2-EE63-50FC-ECFDF617C56D}"/>
              </a:ext>
            </a:extLst>
          </p:cNvPr>
          <p:cNvSpPr txBox="1"/>
          <p:nvPr/>
        </p:nvSpPr>
        <p:spPr>
          <a:xfrm>
            <a:off x="6878396" y="5067989"/>
            <a:ext cx="291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Work continues to expand the acceptance of Quantitative Literacy in Non-STEM degree programs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7F527A-F978-E5B4-954B-61D337A6BCA5}"/>
              </a:ext>
            </a:extLst>
          </p:cNvPr>
          <p:cNvGrpSpPr/>
          <p:nvPr/>
        </p:nvGrpSpPr>
        <p:grpSpPr>
          <a:xfrm rot="15574492">
            <a:off x="8473626" y="2032409"/>
            <a:ext cx="1371600" cy="1371600"/>
            <a:chOff x="1244319" y="3610246"/>
            <a:chExt cx="1371600" cy="1371600"/>
          </a:xfrm>
          <a:gradFill flip="none" rotWithShape="1">
            <a:gsLst>
              <a:gs pos="0">
                <a:srgbClr val="D0B306">
                  <a:shade val="30000"/>
                  <a:satMod val="115000"/>
                </a:srgbClr>
              </a:gs>
              <a:gs pos="50000">
                <a:srgbClr val="D0B306">
                  <a:shade val="67500"/>
                  <a:satMod val="115000"/>
                </a:srgbClr>
              </a:gs>
              <a:gs pos="100000">
                <a:srgbClr val="D0B306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47985409-9DCA-D755-4483-D603DD3F3003}"/>
                </a:ext>
              </a:extLst>
            </p:cNvPr>
            <p:cNvSpPr/>
            <p:nvPr/>
          </p:nvSpPr>
          <p:spPr>
            <a:xfrm rot="10394443">
              <a:off x="1244319" y="3610246"/>
              <a:ext cx="1371600" cy="1371600"/>
            </a:xfrm>
            <a:prstGeom prst="teardrop">
              <a:avLst>
                <a:gd name="adj" fmla="val 91838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6230262-5864-C531-635D-44A2AE91206B}"/>
                </a:ext>
              </a:extLst>
            </p:cNvPr>
            <p:cNvSpPr/>
            <p:nvPr/>
          </p:nvSpPr>
          <p:spPr>
            <a:xfrm>
              <a:off x="1381479" y="3747406"/>
              <a:ext cx="1097280" cy="10972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AFE30F8-7176-4A58-E11A-8A1FD536296E}"/>
              </a:ext>
            </a:extLst>
          </p:cNvPr>
          <p:cNvSpPr txBox="1"/>
          <p:nvPr/>
        </p:nvSpPr>
        <p:spPr>
          <a:xfrm>
            <a:off x="10010327" y="1847412"/>
            <a:ext cx="2224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In 2021, Arkansas partnered with the Center for the Assessment of Postsecondary Readiness (CAPR) for a 3-year project focused on capacity building and scaling the adoption of MMA in Arkansas.</a:t>
            </a:r>
          </a:p>
          <a:p>
            <a:endParaRPr lang="en-US"/>
          </a:p>
        </p:txBody>
      </p:sp>
      <p:pic>
        <p:nvPicPr>
          <p:cNvPr id="49" name="Graphic 48" descr="Power with solid fill">
            <a:extLst>
              <a:ext uri="{FF2B5EF4-FFF2-40B4-BE49-F238E27FC236}">
                <a16:creationId xmlns:a16="http://schemas.microsoft.com/office/drawing/2014/main" id="{447E4907-1F5D-C040-365A-564404003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879" y="3792288"/>
            <a:ext cx="457200" cy="457200"/>
          </a:xfrm>
          <a:prstGeom prst="rect">
            <a:avLst/>
          </a:prstGeom>
        </p:spPr>
      </p:pic>
      <p:pic>
        <p:nvPicPr>
          <p:cNvPr id="51" name="Graphic 50" descr="Questions with solid fill">
            <a:extLst>
              <a:ext uri="{FF2B5EF4-FFF2-40B4-BE49-F238E27FC236}">
                <a16:creationId xmlns:a16="http://schemas.microsoft.com/office/drawing/2014/main" id="{4C2CFA12-F02F-91B2-12CC-03888AE1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7671" y="2847546"/>
            <a:ext cx="548640" cy="548640"/>
          </a:xfrm>
          <a:prstGeom prst="rect">
            <a:avLst/>
          </a:prstGeom>
        </p:spPr>
      </p:pic>
      <p:pic>
        <p:nvPicPr>
          <p:cNvPr id="53" name="Graphic 52" descr="List with solid fill">
            <a:extLst>
              <a:ext uri="{FF2B5EF4-FFF2-40B4-BE49-F238E27FC236}">
                <a16:creationId xmlns:a16="http://schemas.microsoft.com/office/drawing/2014/main" id="{9C841550-2B99-A8CE-6893-27163A8D8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7437" y="3502382"/>
            <a:ext cx="731520" cy="731520"/>
          </a:xfrm>
          <a:prstGeom prst="rect">
            <a:avLst/>
          </a:prstGeom>
        </p:spPr>
      </p:pic>
      <p:pic>
        <p:nvPicPr>
          <p:cNvPr id="55" name="Graphic 54" descr="Schoolhouse with solid fill">
            <a:extLst>
              <a:ext uri="{FF2B5EF4-FFF2-40B4-BE49-F238E27FC236}">
                <a16:creationId xmlns:a16="http://schemas.microsoft.com/office/drawing/2014/main" id="{9D020D2C-BE2C-B7D7-3722-21F73E7E0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02045" y="2756106"/>
            <a:ext cx="731520" cy="731520"/>
          </a:xfrm>
          <a:prstGeom prst="rect">
            <a:avLst/>
          </a:prstGeom>
        </p:spPr>
      </p:pic>
      <p:pic>
        <p:nvPicPr>
          <p:cNvPr id="57" name="Graphic 56" descr="Chevron arrows with solid fill">
            <a:extLst>
              <a:ext uri="{FF2B5EF4-FFF2-40B4-BE49-F238E27FC236}">
                <a16:creationId xmlns:a16="http://schemas.microsoft.com/office/drawing/2014/main" id="{81072AD6-CB02-BC53-6D5B-E23F62CB17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8301" y="3700848"/>
            <a:ext cx="640080" cy="640080"/>
          </a:xfrm>
          <a:prstGeom prst="rect">
            <a:avLst/>
          </a:prstGeom>
        </p:spPr>
      </p:pic>
      <p:pic>
        <p:nvPicPr>
          <p:cNvPr id="59" name="Graphic 58" descr="Statistics with solid fill">
            <a:extLst>
              <a:ext uri="{FF2B5EF4-FFF2-40B4-BE49-F238E27FC236}">
                <a16:creationId xmlns:a16="http://schemas.microsoft.com/office/drawing/2014/main" id="{48CF4944-48D1-67EC-76A9-4F8E3DC8B9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96883" y="243770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1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Multiple Measures Assessment (MMA)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B57A-CEB2-215B-B916-9E8760DD1D8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0888" y="4557328"/>
            <a:ext cx="10815781" cy="1436255"/>
          </a:xfrm>
        </p:spPr>
        <p:txBody>
          <a:bodyPr/>
          <a:lstStyle/>
          <a:p>
            <a:pPr marL="0" lvl="1" indent="0">
              <a:buNone/>
            </a:pPr>
            <a:r>
              <a:rPr lang="en-US" sz="2800">
                <a:latin typeface="Times New Roman"/>
                <a:cs typeface="Times New Roman"/>
              </a:rPr>
              <a:t>Sample</a:t>
            </a:r>
          </a:p>
          <a:p>
            <a:pPr marL="731520" lvl="1" indent="-342900">
              <a:buFont typeface="Arial" panose="020B0604020202020204" pitchFamily="34" charset="0"/>
              <a:buChar char="•"/>
            </a:pPr>
            <a:r>
              <a:rPr lang="en-US" sz="2200">
                <a:latin typeface="Times New Roman"/>
                <a:cs typeface="Times New Roman"/>
              </a:rPr>
              <a:t>All students who enrolled in college-level math in last 5 years.</a:t>
            </a:r>
          </a:p>
          <a:p>
            <a:pPr marL="731520" lvl="1" indent="-342900">
              <a:buFont typeface="Arial" panose="020B0604020202020204" pitchFamily="34" charset="0"/>
              <a:buChar char="•"/>
            </a:pPr>
            <a:r>
              <a:rPr lang="en-US" sz="2200">
                <a:latin typeface="Times New Roman"/>
                <a:cs typeface="Times New Roman"/>
              </a:rPr>
              <a:t>All students who enrolled in college-level English in last 5 years.</a:t>
            </a:r>
          </a:p>
          <a:p>
            <a:pPr marL="457200" rtl="0" fontAlgn="base">
              <a:spcBef>
                <a:spcPts val="110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endParaRPr lang="en-US" sz="4400" b="0" i="0" u="none" strike="noStrike">
              <a:solidFill>
                <a:srgbClr val="242424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C2042-E690-BE9F-53AA-DA7F4B72596A}"/>
              </a:ext>
            </a:extLst>
          </p:cNvPr>
          <p:cNvSpPr txBox="1"/>
          <p:nvPr/>
        </p:nvSpPr>
        <p:spPr>
          <a:xfrm>
            <a:off x="89945" y="1438961"/>
            <a:ext cx="217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>
                <a:latin typeface="Times New Roman"/>
                <a:cs typeface="Times New Roman"/>
              </a:rPr>
              <a:t>Data Sources</a:t>
            </a:r>
            <a:endParaRPr lang="en-US" sz="2000">
              <a:latin typeface="Times New Roman"/>
              <a:cs typeface="Times New Roman"/>
            </a:endParaRPr>
          </a:p>
        </p:txBody>
      </p:sp>
      <p:pic>
        <p:nvPicPr>
          <p:cNvPr id="2058" name="Picture 10" descr="Logo Download Library">
            <a:extLst>
              <a:ext uri="{FF2B5EF4-FFF2-40B4-BE49-F238E27FC236}">
                <a16:creationId xmlns:a16="http://schemas.microsoft.com/office/drawing/2014/main" id="{872525F1-E3FA-BFC2-ACCB-D3760E14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75" y="1962181"/>
            <a:ext cx="1575521" cy="12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rthwest Arkansas Community College - Wikipedia">
            <a:extLst>
              <a:ext uri="{FF2B5EF4-FFF2-40B4-BE49-F238E27FC236}">
                <a16:creationId xmlns:a16="http://schemas.microsoft.com/office/drawing/2014/main" id="{DC928855-7078-BAAF-09FE-D4E36402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94" y="1829193"/>
            <a:ext cx="2266373" cy="13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805260-DF07-A8CA-6A9D-D50E6049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25" y="1980134"/>
            <a:ext cx="3162300" cy="1000125"/>
          </a:xfrm>
          <a:prstGeom prst="rect">
            <a:avLst/>
          </a:prstGeom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DF1DEFD-BDA1-508D-D794-82806A32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57" y="3411084"/>
            <a:ext cx="2877155" cy="10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ogo | Southern Arkansas University Tech">
            <a:extLst>
              <a:ext uri="{FF2B5EF4-FFF2-40B4-BE49-F238E27FC236}">
                <a16:creationId xmlns:a16="http://schemas.microsoft.com/office/drawing/2014/main" id="{34E2392F-53D1-88FD-2D26-E708CF24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04" y="3436235"/>
            <a:ext cx="2038351" cy="11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UA Cossatot Logo | University of Arkansas Cossatot Community College">
            <a:extLst>
              <a:ext uri="{FF2B5EF4-FFF2-40B4-BE49-F238E27FC236}">
                <a16:creationId xmlns:a16="http://schemas.microsoft.com/office/drawing/2014/main" id="{4B4F2847-54FD-5BB4-F9C3-36ED3C92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15" y="3109692"/>
            <a:ext cx="1678719" cy="16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1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MMA Predictive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73CA9-63F3-12BA-5F8F-094B0CD97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54"/>
          <a:stretch/>
        </p:blipFill>
        <p:spPr>
          <a:xfrm>
            <a:off x="1160029" y="1417637"/>
            <a:ext cx="5053699" cy="4898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4C71F1-B097-8D62-8EEB-49A86FAE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27" y="2206289"/>
            <a:ext cx="3689853" cy="33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6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MMA Predictive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414A8-CE0F-A43D-C705-22B84BA4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62" y="2992777"/>
            <a:ext cx="2544396" cy="1503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73652D-E2F8-580B-7288-D8847CD5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69" y="1143000"/>
            <a:ext cx="5065622" cy="52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6E9DD82-09F8-F5BD-5899-7A5C4F067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r="34888" b="13111"/>
          <a:stretch/>
        </p:blipFill>
        <p:spPr>
          <a:xfrm>
            <a:off x="1392488" y="1417638"/>
            <a:ext cx="4807138" cy="4896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F2451D-DEBB-E4A8-86CF-1ADF6B9D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MMA Predictive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7098A-5385-BDD9-E45F-C98AF3E9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193" y="2113744"/>
            <a:ext cx="3942670" cy="37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9667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9e11-2f3c-4070-9ad9-cc7ef75586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90E6EA3A48A41A280E962A053D42A" ma:contentTypeVersion="14" ma:contentTypeDescription="Create a new document." ma:contentTypeScope="" ma:versionID="73b0778b65ac178ff98f50dd6afe00a0">
  <xsd:schema xmlns:xsd="http://www.w3.org/2001/XMLSchema" xmlns:xs="http://www.w3.org/2001/XMLSchema" xmlns:p="http://schemas.microsoft.com/office/2006/metadata/properties" xmlns:ns2="7c889e11-2f3c-4070-9ad9-cc7ef75586e0" xmlns:ns3="9d03e1ac-f987-41d7-975b-a23ada2fae32" targetNamespace="http://schemas.microsoft.com/office/2006/metadata/properties" ma:root="true" ma:fieldsID="d64e557a51bfed24346470ee39b6dabc" ns2:_="" ns3:_="">
    <xsd:import namespace="7c889e11-2f3c-4070-9ad9-cc7ef75586e0"/>
    <xsd:import namespace="9d03e1ac-f987-41d7-975b-a23ada2fae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9e11-2f3c-4070-9ad9-cc7ef7558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da1e848-1c7d-447e-9610-0128f4aae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e1ac-f987-41d7-975b-a23ada2fa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DD50E-0AF0-46D1-A4F6-28C075569F32}">
  <ds:schemaRefs>
    <ds:schemaRef ds:uri="7c889e11-2f3c-4070-9ad9-cc7ef75586e0"/>
    <ds:schemaRef ds:uri="947b49c1-b779-4173-a9b8-e322bfe24297"/>
    <ds:schemaRef ds:uri="ef516bc9-7540-43b0-8e05-10602115415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26FFF9-2BC0-4D86-99CB-B4173D0A21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2B437-5EFD-4717-BDE9-BEB2C431FE45}">
  <ds:schemaRefs>
    <ds:schemaRef ds:uri="7c889e11-2f3c-4070-9ad9-cc7ef75586e0"/>
    <ds:schemaRef ds:uri="9d03e1ac-f987-41d7-975b-a23ada2fae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4_Office Theme</vt:lpstr>
      <vt:lpstr>Arkansas’ Journey to Multiple Measures</vt:lpstr>
      <vt:lpstr>Where We Began</vt:lpstr>
      <vt:lpstr>Where We Are Now</vt:lpstr>
      <vt:lpstr>State Placement Policy</vt:lpstr>
      <vt:lpstr>Is Arkansas Really THAT Different?</vt:lpstr>
      <vt:lpstr>Multiple Measures Assessment (MMA)</vt:lpstr>
      <vt:lpstr>MMA Predictive Analysis</vt:lpstr>
      <vt:lpstr>MMA Predictive Analysis</vt:lpstr>
      <vt:lpstr>MMA Predictive Analysis</vt:lpstr>
      <vt:lpstr>MMA Predictive Analysis</vt:lpstr>
      <vt:lpstr>MMA Recommendations</vt:lpstr>
      <vt:lpstr>Institutional Implementation</vt:lpstr>
      <vt:lpstr>UA Little Rock Student Outcomes: % Pass Rate (Final Grades of A,B,C or CR) </vt:lpstr>
      <vt:lpstr>UA – Little Rock Institutional Implementation</vt:lpstr>
      <vt:lpstr>Arkansas’ Journey to Multiple Measures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item no. ??: REPORT ON intercollegiate ATHLETIC REVENUES &amp; EXPENDITURES</dc:title>
  <dc:creator>Jake Eddington</dc:creator>
  <cp:lastModifiedBy>Tracy Harrell (ADHE)</cp:lastModifiedBy>
  <cp:revision>47</cp:revision>
  <dcterms:created xsi:type="dcterms:W3CDTF">2014-10-10T13:50:07Z</dcterms:created>
  <dcterms:modified xsi:type="dcterms:W3CDTF">2023-06-23T18:46:28Z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0x010100C1990E6EA3A48A41A280E962A053D42A</vt:lpwstr>
  </property>
  <property fmtid="{D5CDD505-2E9C-101B-9397-08002B2CF9AE}" pid="3" name="MediaServiceImageTags">
    <vt:lpwstr/>
  </property>
</Properties>
</file>